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71" r:id="rId5"/>
    <p:sldId id="270" r:id="rId6"/>
    <p:sldId id="272" r:id="rId7"/>
    <p:sldId id="260" r:id="rId8"/>
    <p:sldId id="266" r:id="rId9"/>
    <p:sldId id="273" r:id="rId10"/>
    <p:sldId id="261" r:id="rId11"/>
    <p:sldId id="265" r:id="rId12"/>
    <p:sldId id="277" r:id="rId13"/>
    <p:sldId id="268" r:id="rId14"/>
    <p:sldId id="275" r:id="rId15"/>
    <p:sldId id="278" r:id="rId16"/>
    <p:sldId id="26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4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39104"/>
        <c:axId val="134575232"/>
      </c:barChart>
      <c:catAx>
        <c:axId val="12303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575232"/>
        <c:crosses val="autoZero"/>
        <c:auto val="1"/>
        <c:lblAlgn val="ctr"/>
        <c:lblOffset val="100"/>
        <c:noMultiLvlLbl val="0"/>
      </c:catAx>
      <c:valAx>
        <c:axId val="13457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3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47776"/>
        <c:axId val="220349568"/>
      </c:barChart>
      <c:catAx>
        <c:axId val="22034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349568"/>
        <c:crosses val="autoZero"/>
        <c:auto val="1"/>
        <c:lblAlgn val="ctr"/>
        <c:lblOffset val="100"/>
        <c:noMultiLvlLbl val="0"/>
      </c:catAx>
      <c:valAx>
        <c:axId val="22034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347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30720"/>
        <c:axId val="220432256"/>
      </c:barChart>
      <c:catAx>
        <c:axId val="22043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432256"/>
        <c:crosses val="autoZero"/>
        <c:auto val="1"/>
        <c:lblAlgn val="ctr"/>
        <c:lblOffset val="100"/>
        <c:noMultiLvlLbl val="0"/>
      </c:catAx>
      <c:valAx>
        <c:axId val="22043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430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46304"/>
        <c:axId val="152147840"/>
      </c:barChart>
      <c:catAx>
        <c:axId val="15214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147840"/>
        <c:crosses val="autoZero"/>
        <c:auto val="1"/>
        <c:lblAlgn val="ctr"/>
        <c:lblOffset val="100"/>
        <c:noMultiLvlLbl val="0"/>
      </c:catAx>
      <c:valAx>
        <c:axId val="15214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146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51168"/>
        <c:axId val="152152704"/>
      </c:barChart>
      <c:catAx>
        <c:axId val="1521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152704"/>
        <c:crosses val="autoZero"/>
        <c:auto val="1"/>
        <c:lblAlgn val="ctr"/>
        <c:lblOffset val="100"/>
        <c:noMultiLvlLbl val="0"/>
      </c:catAx>
      <c:valAx>
        <c:axId val="15215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15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3287472530417"/>
          <c:y val="9.1964202248655147E-2"/>
          <c:w val="0.52842306171946185"/>
          <c:h val="0.7566361246533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кальций</c:v>
                </c:pt>
                <c:pt idx="1">
                  <c:v>магний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кальций</c:v>
                </c:pt>
                <c:pt idx="1">
                  <c:v>магний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12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кальций</c:v>
                </c:pt>
                <c:pt idx="1">
                  <c:v>магний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проба 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кальций</c:v>
                </c:pt>
                <c:pt idx="1">
                  <c:v>магний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88064"/>
        <c:axId val="34406400"/>
      </c:barChart>
      <c:catAx>
        <c:axId val="3408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4406400"/>
        <c:crosses val="autoZero"/>
        <c:auto val="1"/>
        <c:lblAlgn val="ctr"/>
        <c:lblOffset val="100"/>
        <c:noMultiLvlLbl val="0"/>
      </c:catAx>
      <c:valAx>
        <c:axId val="3440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8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18728-FA2C-41D1-B484-D6BBD423FD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FE159-2E7C-42ED-8FFF-D4497F98E95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Основные аналитические методы анализа</a:t>
          </a:r>
          <a:endParaRPr lang="ru-RU" dirty="0">
            <a:solidFill>
              <a:schemeClr val="accent6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5C6498-37E0-448E-909C-F913CFC12ECC}" type="parTrans" cxnId="{E7135736-4242-47E7-B535-B3F49984F8B6}">
      <dgm:prSet/>
      <dgm:spPr/>
      <dgm:t>
        <a:bodyPr/>
        <a:lstStyle/>
        <a:p>
          <a:endParaRPr lang="ru-RU"/>
        </a:p>
      </dgm:t>
    </dgm:pt>
    <dgm:pt modelId="{592C48FC-2F06-4FA3-8FD2-2B86132F932B}" type="sibTrans" cxnId="{E7135736-4242-47E7-B535-B3F49984F8B6}">
      <dgm:prSet/>
      <dgm:spPr/>
      <dgm:t>
        <a:bodyPr/>
        <a:lstStyle/>
        <a:p>
          <a:endParaRPr lang="ru-RU"/>
        </a:p>
      </dgm:t>
    </dgm:pt>
    <dgm:pt modelId="{979C48C7-841D-4E9F-8502-D0E5BC9191C4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количественный анализ</a:t>
          </a:r>
        </a:p>
        <a:p>
          <a:r>
            <a: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определение концентрации или массы веществ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E8F587-2190-4BC7-8005-909F216D0E92}" type="parTrans" cxnId="{8BAAF23D-6EC2-45B5-8D53-72EF686F55BB}">
      <dgm:prSet/>
      <dgm:spPr/>
      <dgm:t>
        <a:bodyPr/>
        <a:lstStyle/>
        <a:p>
          <a:endParaRPr lang="ru-RU"/>
        </a:p>
      </dgm:t>
    </dgm:pt>
    <dgm:pt modelId="{62DB497D-CA0F-428E-B3B7-7728B6CF6DF9}" type="sibTrans" cxnId="{8BAAF23D-6EC2-45B5-8D53-72EF686F55BB}">
      <dgm:prSet/>
      <dgm:spPr/>
      <dgm:t>
        <a:bodyPr/>
        <a:lstStyle/>
        <a:p>
          <a:endParaRPr lang="ru-RU"/>
        </a:p>
      </dgm:t>
    </dgm:pt>
    <dgm:pt modelId="{984BE7C0-7685-460B-950E-56FF7F1C25E6}">
      <dgm:prSet/>
      <dgm:spPr/>
      <dgm:t>
        <a:bodyPr/>
        <a:lstStyle/>
        <a:p>
          <a:r>
            <a: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качественный анализ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обнаружение и идентификация компонентов анализируемого образца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0A191B-BCA3-4100-9788-ED874940CB39}" type="parTrans" cxnId="{74C84659-1A94-4E60-9182-ABBD6D96E475}">
      <dgm:prSet/>
      <dgm:spPr/>
      <dgm:t>
        <a:bodyPr/>
        <a:lstStyle/>
        <a:p>
          <a:endParaRPr lang="ru-RU"/>
        </a:p>
      </dgm:t>
    </dgm:pt>
    <dgm:pt modelId="{81E389D5-5AF5-4A9C-A0AA-AF66ACA3C972}" type="sibTrans" cxnId="{74C84659-1A94-4E60-9182-ABBD6D96E475}">
      <dgm:prSet/>
      <dgm:spPr/>
      <dgm:t>
        <a:bodyPr/>
        <a:lstStyle/>
        <a:p>
          <a:endParaRPr lang="ru-RU"/>
        </a:p>
      </dgm:t>
    </dgm:pt>
    <dgm:pt modelId="{7CDC7F1A-F0E6-4685-B10F-581A330BDAB8}">
      <dgm:prSet/>
      <dgm:spPr/>
      <dgm:t>
        <a:bodyPr/>
        <a:lstStyle/>
        <a:p>
          <a:r>
            <a:rPr lang="ru-RU" b="1" dirty="0" err="1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Титриметрический</a:t>
          </a:r>
          <a:r>
            <a: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 анализ</a:t>
          </a:r>
        </a:p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основан на точном измерении количества реактива </a:t>
          </a:r>
        </a:p>
        <a:p>
          <a:endParaRPr lang="ru-RU" b="1" dirty="0">
            <a:solidFill>
              <a:schemeClr val="accent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A3198-D437-4829-AE9D-ABD1667D9F33}" type="parTrans" cxnId="{81B79CCF-1D1A-4DA4-9146-8587620B733E}">
      <dgm:prSet/>
      <dgm:spPr/>
      <dgm:t>
        <a:bodyPr/>
        <a:lstStyle/>
        <a:p>
          <a:endParaRPr lang="ru-RU"/>
        </a:p>
      </dgm:t>
    </dgm:pt>
    <dgm:pt modelId="{45A93624-D7B4-4DD1-B1BE-918D0CC78542}" type="sibTrans" cxnId="{81B79CCF-1D1A-4DA4-9146-8587620B733E}">
      <dgm:prSet/>
      <dgm:spPr/>
      <dgm:t>
        <a:bodyPr/>
        <a:lstStyle/>
        <a:p>
          <a:endParaRPr lang="ru-RU"/>
        </a:p>
      </dgm:t>
    </dgm:pt>
    <dgm:pt modelId="{80AD6164-F644-45FA-854E-130DCF908FC6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Гравиметрический анализ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основан на точном измерении массы вещества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E62D05-2025-4694-B9A6-1F8E61186A69}" type="parTrans" cxnId="{D391231F-014C-47C7-9E89-6569621AA028}">
      <dgm:prSet/>
      <dgm:spPr/>
      <dgm:t>
        <a:bodyPr/>
        <a:lstStyle/>
        <a:p>
          <a:endParaRPr lang="ru-RU"/>
        </a:p>
      </dgm:t>
    </dgm:pt>
    <dgm:pt modelId="{78F94CEA-90DB-4A83-A856-2E584B2555CE}" type="sibTrans" cxnId="{D391231F-014C-47C7-9E89-6569621AA028}">
      <dgm:prSet/>
      <dgm:spPr/>
      <dgm:t>
        <a:bodyPr/>
        <a:lstStyle/>
        <a:p>
          <a:endParaRPr lang="ru-RU"/>
        </a:p>
      </dgm:t>
    </dgm:pt>
    <dgm:pt modelId="{C311056F-895D-401B-A3C7-2C270A2DDDA0}" type="pres">
      <dgm:prSet presAssocID="{89F18728-FA2C-41D1-B484-D6BBD423FD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E3C3F3-F66D-4D54-8FC0-41E11EBB3886}" type="pres">
      <dgm:prSet presAssocID="{A9BFE159-2E7C-42ED-8FFF-D4497F98E956}" presName="hierRoot1" presStyleCnt="0"/>
      <dgm:spPr/>
    </dgm:pt>
    <dgm:pt modelId="{D7977CF4-F079-4152-829A-51F3CD0749FA}" type="pres">
      <dgm:prSet presAssocID="{A9BFE159-2E7C-42ED-8FFF-D4497F98E956}" presName="composite" presStyleCnt="0"/>
      <dgm:spPr/>
    </dgm:pt>
    <dgm:pt modelId="{917B72D0-43C4-4C00-87BF-EC25D8E2E273}" type="pres">
      <dgm:prSet presAssocID="{A9BFE159-2E7C-42ED-8FFF-D4497F98E956}" presName="background" presStyleLbl="node0" presStyleIdx="0" presStyleCnt="1"/>
      <dgm:spPr/>
    </dgm:pt>
    <dgm:pt modelId="{FAB9FD28-89F5-4FF1-9802-A1A82ED77E95}" type="pres">
      <dgm:prSet presAssocID="{A9BFE159-2E7C-42ED-8FFF-D4497F98E9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C7435-5C03-412B-AB8C-B0F657F51708}" type="pres">
      <dgm:prSet presAssocID="{A9BFE159-2E7C-42ED-8FFF-D4497F98E956}" presName="hierChild2" presStyleCnt="0"/>
      <dgm:spPr/>
    </dgm:pt>
    <dgm:pt modelId="{9B0470B3-58EC-4F15-A57B-B11AE4A40479}" type="pres">
      <dgm:prSet presAssocID="{970A191B-BCA3-4100-9788-ED874940CB3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B433D6B-0F14-4266-8037-3D0D2DAD7846}" type="pres">
      <dgm:prSet presAssocID="{984BE7C0-7685-460B-950E-56FF7F1C25E6}" presName="hierRoot2" presStyleCnt="0"/>
      <dgm:spPr/>
    </dgm:pt>
    <dgm:pt modelId="{5D5FAC8A-DA43-429A-89BE-97BA87E64857}" type="pres">
      <dgm:prSet presAssocID="{984BE7C0-7685-460B-950E-56FF7F1C25E6}" presName="composite2" presStyleCnt="0"/>
      <dgm:spPr/>
    </dgm:pt>
    <dgm:pt modelId="{E3786977-6793-4650-9D6A-EF5D0CF1227B}" type="pres">
      <dgm:prSet presAssocID="{984BE7C0-7685-460B-950E-56FF7F1C25E6}" presName="background2" presStyleLbl="node2" presStyleIdx="0" presStyleCnt="2"/>
      <dgm:spPr/>
    </dgm:pt>
    <dgm:pt modelId="{73FBB857-9ED4-48F2-839C-5715CE6DC1E4}" type="pres">
      <dgm:prSet presAssocID="{984BE7C0-7685-460B-950E-56FF7F1C25E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07BA69-9292-439C-AAFB-1F1B1B80C6B0}" type="pres">
      <dgm:prSet presAssocID="{984BE7C0-7685-460B-950E-56FF7F1C25E6}" presName="hierChild3" presStyleCnt="0"/>
      <dgm:spPr/>
    </dgm:pt>
    <dgm:pt modelId="{55AEB980-1AED-44CC-81A2-51F446552074}" type="pres">
      <dgm:prSet presAssocID="{C4E8F587-2190-4BC7-8005-909F216D0E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449FD0D-5F20-4BEE-BFED-CF88FEBD576C}" type="pres">
      <dgm:prSet presAssocID="{979C48C7-841D-4E9F-8502-D0E5BC9191C4}" presName="hierRoot2" presStyleCnt="0"/>
      <dgm:spPr/>
    </dgm:pt>
    <dgm:pt modelId="{1EA4555C-5A06-44BD-BA58-ED8DD30AA275}" type="pres">
      <dgm:prSet presAssocID="{979C48C7-841D-4E9F-8502-D0E5BC9191C4}" presName="composite2" presStyleCnt="0"/>
      <dgm:spPr/>
    </dgm:pt>
    <dgm:pt modelId="{B108626E-EAD0-4755-94E5-1A465D1A5564}" type="pres">
      <dgm:prSet presAssocID="{979C48C7-841D-4E9F-8502-D0E5BC9191C4}" presName="background2" presStyleLbl="node2" presStyleIdx="1" presStyleCnt="2"/>
      <dgm:spPr/>
    </dgm:pt>
    <dgm:pt modelId="{BE6DB42E-42D6-4854-A327-91C895B99ED8}" type="pres">
      <dgm:prSet presAssocID="{979C48C7-841D-4E9F-8502-D0E5BC9191C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FAD82B-3B33-410A-BEDF-91D0FD060EDF}" type="pres">
      <dgm:prSet presAssocID="{979C48C7-841D-4E9F-8502-D0E5BC9191C4}" presName="hierChild3" presStyleCnt="0"/>
      <dgm:spPr/>
    </dgm:pt>
    <dgm:pt modelId="{7CCEAFEF-67B1-4A14-8A27-72E5E2F3902D}" type="pres">
      <dgm:prSet presAssocID="{858A3198-D437-4829-AE9D-ABD1667D9F3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F39429C-C3B7-4D62-9989-D92275FF9D4A}" type="pres">
      <dgm:prSet presAssocID="{7CDC7F1A-F0E6-4685-B10F-581A330BDAB8}" presName="hierRoot3" presStyleCnt="0"/>
      <dgm:spPr/>
    </dgm:pt>
    <dgm:pt modelId="{4D0CFF64-60CB-4CE2-AC08-F91466DC7622}" type="pres">
      <dgm:prSet presAssocID="{7CDC7F1A-F0E6-4685-B10F-581A330BDAB8}" presName="composite3" presStyleCnt="0"/>
      <dgm:spPr/>
    </dgm:pt>
    <dgm:pt modelId="{A9926C63-7233-46E4-82D2-DE59C4138538}" type="pres">
      <dgm:prSet presAssocID="{7CDC7F1A-F0E6-4685-B10F-581A330BDAB8}" presName="background3" presStyleLbl="node3" presStyleIdx="0" presStyleCnt="2"/>
      <dgm:spPr/>
    </dgm:pt>
    <dgm:pt modelId="{447197C4-7297-421C-BA3C-51D63A937B69}" type="pres">
      <dgm:prSet presAssocID="{7CDC7F1A-F0E6-4685-B10F-581A330BDAB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276CC-9A76-48EC-B3EA-5EF9DD0E1274}" type="pres">
      <dgm:prSet presAssocID="{7CDC7F1A-F0E6-4685-B10F-581A330BDAB8}" presName="hierChild4" presStyleCnt="0"/>
      <dgm:spPr/>
    </dgm:pt>
    <dgm:pt modelId="{92B8A148-90B0-4E2B-8414-06325B7FA899}" type="pres">
      <dgm:prSet presAssocID="{56E62D05-2025-4694-B9A6-1F8E61186A6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19D07F5-7F5F-4D98-B0BE-63202AFB92C3}" type="pres">
      <dgm:prSet presAssocID="{80AD6164-F644-45FA-854E-130DCF908FC6}" presName="hierRoot3" presStyleCnt="0"/>
      <dgm:spPr/>
    </dgm:pt>
    <dgm:pt modelId="{FEE29ADF-0595-47C2-BB32-8B1F86521981}" type="pres">
      <dgm:prSet presAssocID="{80AD6164-F644-45FA-854E-130DCF908FC6}" presName="composite3" presStyleCnt="0"/>
      <dgm:spPr/>
    </dgm:pt>
    <dgm:pt modelId="{91F9AD68-47A6-4598-A822-F29CB6263E72}" type="pres">
      <dgm:prSet presAssocID="{80AD6164-F644-45FA-854E-130DCF908FC6}" presName="background3" presStyleLbl="node3" presStyleIdx="1" presStyleCnt="2"/>
      <dgm:spPr/>
    </dgm:pt>
    <dgm:pt modelId="{DB8EF5E8-33CD-4B1E-939E-01453580B1C0}" type="pres">
      <dgm:prSet presAssocID="{80AD6164-F644-45FA-854E-130DCF908FC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14152-DD26-4881-8CE7-7A2155B29644}" type="pres">
      <dgm:prSet presAssocID="{80AD6164-F644-45FA-854E-130DCF908FC6}" presName="hierChild4" presStyleCnt="0"/>
      <dgm:spPr/>
    </dgm:pt>
  </dgm:ptLst>
  <dgm:cxnLst>
    <dgm:cxn modelId="{E7135736-4242-47E7-B535-B3F49984F8B6}" srcId="{89F18728-FA2C-41D1-B484-D6BBD423FD66}" destId="{A9BFE159-2E7C-42ED-8FFF-D4497F98E956}" srcOrd="0" destOrd="0" parTransId="{C95C6498-37E0-448E-909C-F913CFC12ECC}" sibTransId="{592C48FC-2F06-4FA3-8FD2-2B86132F932B}"/>
    <dgm:cxn modelId="{D3402BBA-2A00-49D8-B2B5-C3BABA83A53B}" type="presOf" srcId="{858A3198-D437-4829-AE9D-ABD1667D9F33}" destId="{7CCEAFEF-67B1-4A14-8A27-72E5E2F3902D}" srcOrd="0" destOrd="0" presId="urn:microsoft.com/office/officeart/2005/8/layout/hierarchy1"/>
    <dgm:cxn modelId="{BD184182-6B29-4722-BF77-34623844511A}" type="presOf" srcId="{979C48C7-841D-4E9F-8502-D0E5BC9191C4}" destId="{BE6DB42E-42D6-4854-A327-91C895B99ED8}" srcOrd="0" destOrd="0" presId="urn:microsoft.com/office/officeart/2005/8/layout/hierarchy1"/>
    <dgm:cxn modelId="{3AA9F166-525A-478A-BC2A-24891FE808CE}" type="presOf" srcId="{984BE7C0-7685-460B-950E-56FF7F1C25E6}" destId="{73FBB857-9ED4-48F2-839C-5715CE6DC1E4}" srcOrd="0" destOrd="0" presId="urn:microsoft.com/office/officeart/2005/8/layout/hierarchy1"/>
    <dgm:cxn modelId="{AC7E20A7-ABF1-4A08-A01C-A9E40B0A4643}" type="presOf" srcId="{80AD6164-F644-45FA-854E-130DCF908FC6}" destId="{DB8EF5E8-33CD-4B1E-939E-01453580B1C0}" srcOrd="0" destOrd="0" presId="urn:microsoft.com/office/officeart/2005/8/layout/hierarchy1"/>
    <dgm:cxn modelId="{8BAAF23D-6EC2-45B5-8D53-72EF686F55BB}" srcId="{A9BFE159-2E7C-42ED-8FFF-D4497F98E956}" destId="{979C48C7-841D-4E9F-8502-D0E5BC9191C4}" srcOrd="1" destOrd="0" parTransId="{C4E8F587-2190-4BC7-8005-909F216D0E92}" sibTransId="{62DB497D-CA0F-428E-B3B7-7728B6CF6DF9}"/>
    <dgm:cxn modelId="{D391231F-014C-47C7-9E89-6569621AA028}" srcId="{979C48C7-841D-4E9F-8502-D0E5BC9191C4}" destId="{80AD6164-F644-45FA-854E-130DCF908FC6}" srcOrd="1" destOrd="0" parTransId="{56E62D05-2025-4694-B9A6-1F8E61186A69}" sibTransId="{78F94CEA-90DB-4A83-A856-2E584B2555CE}"/>
    <dgm:cxn modelId="{5CDFF305-5221-4763-9E13-6C14C2194AB7}" type="presOf" srcId="{56E62D05-2025-4694-B9A6-1F8E61186A69}" destId="{92B8A148-90B0-4E2B-8414-06325B7FA899}" srcOrd="0" destOrd="0" presId="urn:microsoft.com/office/officeart/2005/8/layout/hierarchy1"/>
    <dgm:cxn modelId="{AEF701D4-4BB7-4899-BBBE-AAA7152B41F2}" type="presOf" srcId="{970A191B-BCA3-4100-9788-ED874940CB39}" destId="{9B0470B3-58EC-4F15-A57B-B11AE4A40479}" srcOrd="0" destOrd="0" presId="urn:microsoft.com/office/officeart/2005/8/layout/hierarchy1"/>
    <dgm:cxn modelId="{BD22DD4D-385B-4976-A5AA-5CC6F0B06B35}" type="presOf" srcId="{7CDC7F1A-F0E6-4685-B10F-581A330BDAB8}" destId="{447197C4-7297-421C-BA3C-51D63A937B69}" srcOrd="0" destOrd="0" presId="urn:microsoft.com/office/officeart/2005/8/layout/hierarchy1"/>
    <dgm:cxn modelId="{0F11FF72-1DEB-4FE1-8836-71BFFB279281}" type="presOf" srcId="{C4E8F587-2190-4BC7-8005-909F216D0E92}" destId="{55AEB980-1AED-44CC-81A2-51F446552074}" srcOrd="0" destOrd="0" presId="urn:microsoft.com/office/officeart/2005/8/layout/hierarchy1"/>
    <dgm:cxn modelId="{81B79CCF-1D1A-4DA4-9146-8587620B733E}" srcId="{979C48C7-841D-4E9F-8502-D0E5BC9191C4}" destId="{7CDC7F1A-F0E6-4685-B10F-581A330BDAB8}" srcOrd="0" destOrd="0" parTransId="{858A3198-D437-4829-AE9D-ABD1667D9F33}" sibTransId="{45A93624-D7B4-4DD1-B1BE-918D0CC78542}"/>
    <dgm:cxn modelId="{5FCF7743-A9AD-4781-ACFB-0A347080B9C8}" type="presOf" srcId="{A9BFE159-2E7C-42ED-8FFF-D4497F98E956}" destId="{FAB9FD28-89F5-4FF1-9802-A1A82ED77E95}" srcOrd="0" destOrd="0" presId="urn:microsoft.com/office/officeart/2005/8/layout/hierarchy1"/>
    <dgm:cxn modelId="{A83858CF-6973-4F72-974C-7524FBFFB236}" type="presOf" srcId="{89F18728-FA2C-41D1-B484-D6BBD423FD66}" destId="{C311056F-895D-401B-A3C7-2C270A2DDDA0}" srcOrd="0" destOrd="0" presId="urn:microsoft.com/office/officeart/2005/8/layout/hierarchy1"/>
    <dgm:cxn modelId="{74C84659-1A94-4E60-9182-ABBD6D96E475}" srcId="{A9BFE159-2E7C-42ED-8FFF-D4497F98E956}" destId="{984BE7C0-7685-460B-950E-56FF7F1C25E6}" srcOrd="0" destOrd="0" parTransId="{970A191B-BCA3-4100-9788-ED874940CB39}" sibTransId="{81E389D5-5AF5-4A9C-A0AA-AF66ACA3C972}"/>
    <dgm:cxn modelId="{9CA363AD-60C2-4778-BF5F-F399E695EA1B}" type="presParOf" srcId="{C311056F-895D-401B-A3C7-2C270A2DDDA0}" destId="{FDE3C3F3-F66D-4D54-8FC0-41E11EBB3886}" srcOrd="0" destOrd="0" presId="urn:microsoft.com/office/officeart/2005/8/layout/hierarchy1"/>
    <dgm:cxn modelId="{922FEDC6-95FD-4821-AEFB-D675902499A2}" type="presParOf" srcId="{FDE3C3F3-F66D-4D54-8FC0-41E11EBB3886}" destId="{D7977CF4-F079-4152-829A-51F3CD0749FA}" srcOrd="0" destOrd="0" presId="urn:microsoft.com/office/officeart/2005/8/layout/hierarchy1"/>
    <dgm:cxn modelId="{10301480-999A-47AE-894B-0AA4E96465AE}" type="presParOf" srcId="{D7977CF4-F079-4152-829A-51F3CD0749FA}" destId="{917B72D0-43C4-4C00-87BF-EC25D8E2E273}" srcOrd="0" destOrd="0" presId="urn:microsoft.com/office/officeart/2005/8/layout/hierarchy1"/>
    <dgm:cxn modelId="{1C90CB35-631B-465C-A247-A7F498017462}" type="presParOf" srcId="{D7977CF4-F079-4152-829A-51F3CD0749FA}" destId="{FAB9FD28-89F5-4FF1-9802-A1A82ED77E95}" srcOrd="1" destOrd="0" presId="urn:microsoft.com/office/officeart/2005/8/layout/hierarchy1"/>
    <dgm:cxn modelId="{5FF63613-91CA-4367-9A89-B51718CAF94F}" type="presParOf" srcId="{FDE3C3F3-F66D-4D54-8FC0-41E11EBB3886}" destId="{511C7435-5C03-412B-AB8C-B0F657F51708}" srcOrd="1" destOrd="0" presId="urn:microsoft.com/office/officeart/2005/8/layout/hierarchy1"/>
    <dgm:cxn modelId="{C0826A8E-FBC4-4F48-AFE6-B94239C956CA}" type="presParOf" srcId="{511C7435-5C03-412B-AB8C-B0F657F51708}" destId="{9B0470B3-58EC-4F15-A57B-B11AE4A40479}" srcOrd="0" destOrd="0" presId="urn:microsoft.com/office/officeart/2005/8/layout/hierarchy1"/>
    <dgm:cxn modelId="{12CAE52B-46D2-4463-914C-64CFFAEF557E}" type="presParOf" srcId="{511C7435-5C03-412B-AB8C-B0F657F51708}" destId="{1B433D6B-0F14-4266-8037-3D0D2DAD7846}" srcOrd="1" destOrd="0" presId="urn:microsoft.com/office/officeart/2005/8/layout/hierarchy1"/>
    <dgm:cxn modelId="{304D6F2C-197D-4C19-BFE7-03AB6B71945D}" type="presParOf" srcId="{1B433D6B-0F14-4266-8037-3D0D2DAD7846}" destId="{5D5FAC8A-DA43-429A-89BE-97BA87E64857}" srcOrd="0" destOrd="0" presId="urn:microsoft.com/office/officeart/2005/8/layout/hierarchy1"/>
    <dgm:cxn modelId="{8779859E-7560-4D2B-BD1E-1C5889BD112F}" type="presParOf" srcId="{5D5FAC8A-DA43-429A-89BE-97BA87E64857}" destId="{E3786977-6793-4650-9D6A-EF5D0CF1227B}" srcOrd="0" destOrd="0" presId="urn:microsoft.com/office/officeart/2005/8/layout/hierarchy1"/>
    <dgm:cxn modelId="{D9A8A0E6-3F67-46E6-933F-9E4F711501F2}" type="presParOf" srcId="{5D5FAC8A-DA43-429A-89BE-97BA87E64857}" destId="{73FBB857-9ED4-48F2-839C-5715CE6DC1E4}" srcOrd="1" destOrd="0" presId="urn:microsoft.com/office/officeart/2005/8/layout/hierarchy1"/>
    <dgm:cxn modelId="{323314F3-22CE-4BAC-A38D-9FB9BE5512B9}" type="presParOf" srcId="{1B433D6B-0F14-4266-8037-3D0D2DAD7846}" destId="{1A07BA69-9292-439C-AAFB-1F1B1B80C6B0}" srcOrd="1" destOrd="0" presId="urn:microsoft.com/office/officeart/2005/8/layout/hierarchy1"/>
    <dgm:cxn modelId="{6B10CE02-8EDE-4388-B774-2540660E76CB}" type="presParOf" srcId="{511C7435-5C03-412B-AB8C-B0F657F51708}" destId="{55AEB980-1AED-44CC-81A2-51F446552074}" srcOrd="2" destOrd="0" presId="urn:microsoft.com/office/officeart/2005/8/layout/hierarchy1"/>
    <dgm:cxn modelId="{C76A873D-FEA8-454F-B0EB-78E3CB850C0D}" type="presParOf" srcId="{511C7435-5C03-412B-AB8C-B0F657F51708}" destId="{2449FD0D-5F20-4BEE-BFED-CF88FEBD576C}" srcOrd="3" destOrd="0" presId="urn:microsoft.com/office/officeart/2005/8/layout/hierarchy1"/>
    <dgm:cxn modelId="{AADC6CD5-68E1-4103-A51F-8676EEF1C97E}" type="presParOf" srcId="{2449FD0D-5F20-4BEE-BFED-CF88FEBD576C}" destId="{1EA4555C-5A06-44BD-BA58-ED8DD30AA275}" srcOrd="0" destOrd="0" presId="urn:microsoft.com/office/officeart/2005/8/layout/hierarchy1"/>
    <dgm:cxn modelId="{ECB6F7AF-E85E-4B41-9A68-02F9EA18F062}" type="presParOf" srcId="{1EA4555C-5A06-44BD-BA58-ED8DD30AA275}" destId="{B108626E-EAD0-4755-94E5-1A465D1A5564}" srcOrd="0" destOrd="0" presId="urn:microsoft.com/office/officeart/2005/8/layout/hierarchy1"/>
    <dgm:cxn modelId="{3176A288-A75C-4E40-A38E-C66C6CF7CDE0}" type="presParOf" srcId="{1EA4555C-5A06-44BD-BA58-ED8DD30AA275}" destId="{BE6DB42E-42D6-4854-A327-91C895B99ED8}" srcOrd="1" destOrd="0" presId="urn:microsoft.com/office/officeart/2005/8/layout/hierarchy1"/>
    <dgm:cxn modelId="{10FAF6DA-FC70-4CCA-830C-356CB5AC7516}" type="presParOf" srcId="{2449FD0D-5F20-4BEE-BFED-CF88FEBD576C}" destId="{5EFAD82B-3B33-410A-BEDF-91D0FD060EDF}" srcOrd="1" destOrd="0" presId="urn:microsoft.com/office/officeart/2005/8/layout/hierarchy1"/>
    <dgm:cxn modelId="{5762F60B-E5F5-4D6E-BC62-752C2FD79E0B}" type="presParOf" srcId="{5EFAD82B-3B33-410A-BEDF-91D0FD060EDF}" destId="{7CCEAFEF-67B1-4A14-8A27-72E5E2F3902D}" srcOrd="0" destOrd="0" presId="urn:microsoft.com/office/officeart/2005/8/layout/hierarchy1"/>
    <dgm:cxn modelId="{D5B7AD1F-0D4C-49FE-B342-0D0D9DAB84D9}" type="presParOf" srcId="{5EFAD82B-3B33-410A-BEDF-91D0FD060EDF}" destId="{BF39429C-C3B7-4D62-9989-D92275FF9D4A}" srcOrd="1" destOrd="0" presId="urn:microsoft.com/office/officeart/2005/8/layout/hierarchy1"/>
    <dgm:cxn modelId="{E6EDFEA4-4B4A-4A57-AFE8-487B046FE3A4}" type="presParOf" srcId="{BF39429C-C3B7-4D62-9989-D92275FF9D4A}" destId="{4D0CFF64-60CB-4CE2-AC08-F91466DC7622}" srcOrd="0" destOrd="0" presId="urn:microsoft.com/office/officeart/2005/8/layout/hierarchy1"/>
    <dgm:cxn modelId="{398E70E2-B0F6-4B02-A770-3DCE8F3947B9}" type="presParOf" srcId="{4D0CFF64-60CB-4CE2-AC08-F91466DC7622}" destId="{A9926C63-7233-46E4-82D2-DE59C4138538}" srcOrd="0" destOrd="0" presId="urn:microsoft.com/office/officeart/2005/8/layout/hierarchy1"/>
    <dgm:cxn modelId="{82091416-61A4-4E06-894F-681DA1024C22}" type="presParOf" srcId="{4D0CFF64-60CB-4CE2-AC08-F91466DC7622}" destId="{447197C4-7297-421C-BA3C-51D63A937B69}" srcOrd="1" destOrd="0" presId="urn:microsoft.com/office/officeart/2005/8/layout/hierarchy1"/>
    <dgm:cxn modelId="{1A4DC38C-669A-4474-8273-BD8118AC18C6}" type="presParOf" srcId="{BF39429C-C3B7-4D62-9989-D92275FF9D4A}" destId="{EC9276CC-9A76-48EC-B3EA-5EF9DD0E1274}" srcOrd="1" destOrd="0" presId="urn:microsoft.com/office/officeart/2005/8/layout/hierarchy1"/>
    <dgm:cxn modelId="{3657E674-440C-46A5-9CCD-A4BBDCB864AF}" type="presParOf" srcId="{5EFAD82B-3B33-410A-BEDF-91D0FD060EDF}" destId="{92B8A148-90B0-4E2B-8414-06325B7FA899}" srcOrd="2" destOrd="0" presId="urn:microsoft.com/office/officeart/2005/8/layout/hierarchy1"/>
    <dgm:cxn modelId="{B45D6CCE-4414-493E-9DB3-356BD971FDE1}" type="presParOf" srcId="{5EFAD82B-3B33-410A-BEDF-91D0FD060EDF}" destId="{319D07F5-7F5F-4D98-B0BE-63202AFB92C3}" srcOrd="3" destOrd="0" presId="urn:microsoft.com/office/officeart/2005/8/layout/hierarchy1"/>
    <dgm:cxn modelId="{2D5D8FC9-2E11-43EC-87D7-19C9040468D3}" type="presParOf" srcId="{319D07F5-7F5F-4D98-B0BE-63202AFB92C3}" destId="{FEE29ADF-0595-47C2-BB32-8B1F86521981}" srcOrd="0" destOrd="0" presId="urn:microsoft.com/office/officeart/2005/8/layout/hierarchy1"/>
    <dgm:cxn modelId="{FCA683BF-DFF9-428E-8C26-D25EB0DDCCD1}" type="presParOf" srcId="{FEE29ADF-0595-47C2-BB32-8B1F86521981}" destId="{91F9AD68-47A6-4598-A822-F29CB6263E72}" srcOrd="0" destOrd="0" presId="urn:microsoft.com/office/officeart/2005/8/layout/hierarchy1"/>
    <dgm:cxn modelId="{7CCEDCDA-81DA-4DC6-A4A4-83BEDD360B14}" type="presParOf" srcId="{FEE29ADF-0595-47C2-BB32-8B1F86521981}" destId="{DB8EF5E8-33CD-4B1E-939E-01453580B1C0}" srcOrd="1" destOrd="0" presId="urn:microsoft.com/office/officeart/2005/8/layout/hierarchy1"/>
    <dgm:cxn modelId="{34BD9A20-9946-4683-8C42-5A2430B62552}" type="presParOf" srcId="{319D07F5-7F5F-4D98-B0BE-63202AFB92C3}" destId="{64714152-DD26-4881-8CE7-7A2155B296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8A148-90B0-4E2B-8414-06325B7FA899}">
      <dsp:nvSpPr>
        <dsp:cNvPr id="0" name=""/>
        <dsp:cNvSpPr/>
      </dsp:nvSpPr>
      <dsp:spPr>
        <a:xfrm>
          <a:off x="5106771" y="3785163"/>
          <a:ext cx="1481806" cy="70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76"/>
              </a:lnTo>
              <a:lnTo>
                <a:pt x="1481806" y="480576"/>
              </a:lnTo>
              <a:lnTo>
                <a:pt x="1481806" y="70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EAFEF-67B1-4A14-8A27-72E5E2F3902D}">
      <dsp:nvSpPr>
        <dsp:cNvPr id="0" name=""/>
        <dsp:cNvSpPr/>
      </dsp:nvSpPr>
      <dsp:spPr>
        <a:xfrm>
          <a:off x="3624965" y="3785163"/>
          <a:ext cx="1481806" cy="705205"/>
        </a:xfrm>
        <a:custGeom>
          <a:avLst/>
          <a:gdLst/>
          <a:ahLst/>
          <a:cxnLst/>
          <a:rect l="0" t="0" r="0" b="0"/>
          <a:pathLst>
            <a:path>
              <a:moveTo>
                <a:pt x="1481806" y="0"/>
              </a:moveTo>
              <a:lnTo>
                <a:pt x="1481806" y="480576"/>
              </a:lnTo>
              <a:lnTo>
                <a:pt x="0" y="480576"/>
              </a:lnTo>
              <a:lnTo>
                <a:pt x="0" y="70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EB980-1AED-44CC-81A2-51F446552074}">
      <dsp:nvSpPr>
        <dsp:cNvPr id="0" name=""/>
        <dsp:cNvSpPr/>
      </dsp:nvSpPr>
      <dsp:spPr>
        <a:xfrm>
          <a:off x="3624965" y="1540226"/>
          <a:ext cx="1481806" cy="70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76"/>
              </a:lnTo>
              <a:lnTo>
                <a:pt x="1481806" y="480576"/>
              </a:lnTo>
              <a:lnTo>
                <a:pt x="1481806" y="7052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70B3-58EC-4F15-A57B-B11AE4A40479}">
      <dsp:nvSpPr>
        <dsp:cNvPr id="0" name=""/>
        <dsp:cNvSpPr/>
      </dsp:nvSpPr>
      <dsp:spPr>
        <a:xfrm>
          <a:off x="2143158" y="1540226"/>
          <a:ext cx="1481806" cy="705205"/>
        </a:xfrm>
        <a:custGeom>
          <a:avLst/>
          <a:gdLst/>
          <a:ahLst/>
          <a:cxnLst/>
          <a:rect l="0" t="0" r="0" b="0"/>
          <a:pathLst>
            <a:path>
              <a:moveTo>
                <a:pt x="1481806" y="0"/>
              </a:moveTo>
              <a:lnTo>
                <a:pt x="1481806" y="480576"/>
              </a:lnTo>
              <a:lnTo>
                <a:pt x="0" y="480576"/>
              </a:lnTo>
              <a:lnTo>
                <a:pt x="0" y="7052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B72D0-43C4-4C00-87BF-EC25D8E2E273}">
      <dsp:nvSpPr>
        <dsp:cNvPr id="0" name=""/>
        <dsp:cNvSpPr/>
      </dsp:nvSpPr>
      <dsp:spPr>
        <a:xfrm>
          <a:off x="2412577" y="495"/>
          <a:ext cx="2424774" cy="1539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FD28-89F5-4FF1-9802-A1A82ED77E95}">
      <dsp:nvSpPr>
        <dsp:cNvPr id="0" name=""/>
        <dsp:cNvSpPr/>
      </dsp:nvSpPr>
      <dsp:spPr>
        <a:xfrm>
          <a:off x="2681997" y="256443"/>
          <a:ext cx="2424774" cy="1539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Основные аналитические методы анализа</a:t>
          </a:r>
          <a:endParaRPr lang="ru-RU" sz="1400" kern="1200" dirty="0">
            <a:solidFill>
              <a:schemeClr val="accent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7094" y="301540"/>
        <a:ext cx="2334580" cy="1449537"/>
      </dsp:txXfrm>
    </dsp:sp>
    <dsp:sp modelId="{E3786977-6793-4650-9D6A-EF5D0CF1227B}">
      <dsp:nvSpPr>
        <dsp:cNvPr id="0" name=""/>
        <dsp:cNvSpPr/>
      </dsp:nvSpPr>
      <dsp:spPr>
        <a:xfrm>
          <a:off x="930771" y="2245431"/>
          <a:ext cx="2424774" cy="1539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BB857-9ED4-48F2-839C-5715CE6DC1E4}">
      <dsp:nvSpPr>
        <dsp:cNvPr id="0" name=""/>
        <dsp:cNvSpPr/>
      </dsp:nvSpPr>
      <dsp:spPr>
        <a:xfrm>
          <a:off x="1200190" y="2501380"/>
          <a:ext cx="2424774" cy="1539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качественный анализ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обнаружение и идентификация компонентов анализируемого образца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5287" y="2546477"/>
        <a:ext cx="2334580" cy="1449537"/>
      </dsp:txXfrm>
    </dsp:sp>
    <dsp:sp modelId="{B108626E-EAD0-4755-94E5-1A465D1A5564}">
      <dsp:nvSpPr>
        <dsp:cNvPr id="0" name=""/>
        <dsp:cNvSpPr/>
      </dsp:nvSpPr>
      <dsp:spPr>
        <a:xfrm>
          <a:off x="3894384" y="2245431"/>
          <a:ext cx="2424774" cy="1539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DB42E-42D6-4854-A327-91C895B99ED8}">
      <dsp:nvSpPr>
        <dsp:cNvPr id="0" name=""/>
        <dsp:cNvSpPr/>
      </dsp:nvSpPr>
      <dsp:spPr>
        <a:xfrm>
          <a:off x="4163803" y="2501380"/>
          <a:ext cx="2424774" cy="1539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количественный анализ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определение концентрации или массы веществ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8900" y="2546477"/>
        <a:ext cx="2334580" cy="1449537"/>
      </dsp:txXfrm>
    </dsp:sp>
    <dsp:sp modelId="{A9926C63-7233-46E4-82D2-DE59C4138538}">
      <dsp:nvSpPr>
        <dsp:cNvPr id="0" name=""/>
        <dsp:cNvSpPr/>
      </dsp:nvSpPr>
      <dsp:spPr>
        <a:xfrm>
          <a:off x="2412577" y="4490368"/>
          <a:ext cx="2424774" cy="1539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197C4-7297-421C-BA3C-51D63A937B69}">
      <dsp:nvSpPr>
        <dsp:cNvPr id="0" name=""/>
        <dsp:cNvSpPr/>
      </dsp:nvSpPr>
      <dsp:spPr>
        <a:xfrm>
          <a:off x="2681997" y="4746317"/>
          <a:ext cx="2424774" cy="1539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Титриметрический</a:t>
          </a:r>
          <a:r>
            <a:rPr lang="ru-RU" sz="14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 анализ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основан на точном измерении количества реактива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accent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7094" y="4791414"/>
        <a:ext cx="2334580" cy="1449537"/>
      </dsp:txXfrm>
    </dsp:sp>
    <dsp:sp modelId="{91F9AD68-47A6-4598-A822-F29CB6263E72}">
      <dsp:nvSpPr>
        <dsp:cNvPr id="0" name=""/>
        <dsp:cNvSpPr/>
      </dsp:nvSpPr>
      <dsp:spPr>
        <a:xfrm>
          <a:off x="5376190" y="4490368"/>
          <a:ext cx="2424774" cy="1539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F5E8-33CD-4B1E-939E-01453580B1C0}">
      <dsp:nvSpPr>
        <dsp:cNvPr id="0" name=""/>
        <dsp:cNvSpPr/>
      </dsp:nvSpPr>
      <dsp:spPr>
        <a:xfrm>
          <a:off x="5645610" y="4746317"/>
          <a:ext cx="2424774" cy="1539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Гравиметрический анализ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основан на точном измерении массы вещества 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0707" y="4791414"/>
        <a:ext cx="2334580" cy="144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37A4-D090-4AEA-B386-A26CC0C6251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5A6F-9E39-4EB8-A8FC-852B35BC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4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9CA71D-EB6E-4135-B3DC-C8DF4681166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076F0B-7169-4B78-BA93-523C8D709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Республики Башкортостан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Уфимский топливно-энергетический колледж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77153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КОНФЕРЕНЦИЯ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СТУДЕНТОВ 2, 3 курсов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«Молодежь. Наука. Творчество»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Применение методов аналитической химии при изучении состава талой воды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(Секция «экология, биология, химия»)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50057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Ахтямова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Г.А., Захарова А.В.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2 курса,  группы 2Т,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 13.02.05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химических дисциплин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5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334148" cy="431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2852"/>
            <a:ext cx="9235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Жесткость талой воды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9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56592"/>
              </p:ext>
            </p:extLst>
          </p:nvPr>
        </p:nvGraphicFramePr>
        <p:xfrm>
          <a:off x="467544" y="1298248"/>
          <a:ext cx="5620385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460"/>
                <a:gridCol w="2049145"/>
                <a:gridCol w="2049780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V(</a:t>
                      </a:r>
                      <a:r>
                        <a:rPr lang="en-US" sz="1400">
                          <a:effectLst/>
                        </a:rPr>
                        <a:t>BaCl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),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V(пробы),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Сульфат-ионы, мг/л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54157828"/>
              </p:ext>
            </p:extLst>
          </p:nvPr>
        </p:nvGraphicFramePr>
        <p:xfrm>
          <a:off x="3563888" y="3356992"/>
          <a:ext cx="5375920" cy="31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516" y="260648"/>
            <a:ext cx="878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сульфат-ионов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15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98152"/>
              </p:ext>
            </p:extLst>
          </p:nvPr>
        </p:nvGraphicFramePr>
        <p:xfrm>
          <a:off x="423359" y="969665"/>
          <a:ext cx="5422511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647"/>
                <a:gridCol w="1979432"/>
                <a:gridCol w="1979432"/>
              </a:tblGrid>
              <a:tr h="22247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V(HgNO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r>
                        <a:rPr lang="ru-RU" sz="1400">
                          <a:effectLst/>
                        </a:rPr>
                        <a:t>,мл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V(пробы),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4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Хлорид-ионы, мг/л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354,5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81494145"/>
              </p:ext>
            </p:extLst>
          </p:nvPr>
        </p:nvGraphicFramePr>
        <p:xfrm>
          <a:off x="2843808" y="2780928"/>
          <a:ext cx="6072336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3360" y="46335"/>
            <a:ext cx="847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хлорид-ионов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07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24" y="26020"/>
            <a:ext cx="2234304" cy="67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2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75586"/>
              </p:ext>
            </p:extLst>
          </p:nvPr>
        </p:nvGraphicFramePr>
        <p:xfrm>
          <a:off x="251520" y="1719302"/>
          <a:ext cx="6876256" cy="130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609"/>
                <a:gridCol w="2619674"/>
                <a:gridCol w="2454973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2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V(HCl)</a:t>
                      </a:r>
                      <a:r>
                        <a:rPr lang="ru-RU" sz="1400">
                          <a:effectLst/>
                        </a:rPr>
                        <a:t>,мл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V(пробы),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Щелочность, мг/л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5,73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5,97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7199621"/>
              </p:ext>
            </p:extLst>
          </p:nvPr>
        </p:nvGraphicFramePr>
        <p:xfrm>
          <a:off x="3347864" y="3068960"/>
          <a:ext cx="579613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716" y="0"/>
            <a:ext cx="99473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общей щелочности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67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73471"/>
              </p:ext>
            </p:extLst>
          </p:nvPr>
        </p:nvGraphicFramePr>
        <p:xfrm>
          <a:off x="107504" y="692696"/>
          <a:ext cx="5184576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352"/>
                <a:gridCol w="1916612"/>
                <a:gridCol w="1916612"/>
              </a:tblGrid>
              <a:tr h="1914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V(H</a:t>
                      </a:r>
                      <a:r>
                        <a:rPr lang="ru-RU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SO</a:t>
                      </a:r>
                      <a:r>
                        <a:rPr lang="en-US" sz="1400" baseline="-250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ru-RU" sz="1400" dirty="0">
                          <a:effectLst/>
                        </a:rPr>
                        <a:t>,мл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V(KMnO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r>
                        <a:rPr lang="ru-RU" sz="1400">
                          <a:effectLst/>
                        </a:rPr>
                        <a:t>,мл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V(H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C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r>
                        <a:rPr lang="ru-RU" sz="1400">
                          <a:effectLst/>
                        </a:rPr>
                        <a:t>,мл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V(пробы),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6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окисляемость, мг/л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1829168"/>
              </p:ext>
            </p:extLst>
          </p:nvPr>
        </p:nvGraphicFramePr>
        <p:xfrm>
          <a:off x="3491880" y="3717032"/>
          <a:ext cx="565212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96552" y="0"/>
            <a:ext cx="102171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окисляемости талой воды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37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0486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9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00352"/>
              </p:ext>
            </p:extLst>
          </p:nvPr>
        </p:nvGraphicFramePr>
        <p:xfrm>
          <a:off x="2580" y="980728"/>
          <a:ext cx="8824233" cy="1459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506"/>
                <a:gridCol w="3210262"/>
                <a:gridCol w="3143465"/>
              </a:tblGrid>
              <a:tr h="4780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Содержание иона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Проба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Содержание иона кальция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Содержание иона магний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3210" y="33635"/>
            <a:ext cx="765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Содержание ионов кальция и магния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5962665"/>
              </p:ext>
            </p:extLst>
          </p:nvPr>
        </p:nvGraphicFramePr>
        <p:xfrm>
          <a:off x="827584" y="2636912"/>
          <a:ext cx="67924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60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6632"/>
            <a:ext cx="227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859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методы аналитической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химии – количественный и качественный анализ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Экспериментально определили состав двух проб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талой воды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Пробы подходят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водоподготовительных процессов на ТЭЦ, при условии,  что будут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проведены дополнительные меры по очистке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Очистка от хлоридов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сорбционные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фильтры для очистки воды. С помощью фильтрации воды через засыпку активированного угля или других пористых материалов достигается необходимое качество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Очистка от сульфатов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методов, основанный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использовании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алюминийсодержащего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реагента и нейтрализации.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500042"/>
            <a:ext cx="8884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воде содержится очень много загрязняющих веществ, поэтому необходимо правильно подготовить воду на ТЭЦ для котельных установок 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основные методы аналитической химии при водоподготовке на примере изучения химического состава талой воды, как источника сырья для ТЭЦ.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основные методы аналитической химии применимые при качественном определении состава воды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провести экспериментальное определение химического состава талой воды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подобрать наиболее эффективные методы для водоподготовки.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3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214290"/>
          <a:ext cx="900115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32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Гравиметрический анализ</a:t>
            </a:r>
          </a:p>
          <a:p>
            <a:pPr algn="just"/>
            <a:endParaRPr lang="ru-RU" sz="3600" b="1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Весовой анализ, один из важных методов количественного химического анализа, основанный на точном измерении массы вещества. Определяемое вещество обычно выделяют из анализируемой пробы в виде малорастворимого соединения известного постоянного химического состава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143931" cy="607223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Титриметрические</a:t>
            </a: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методы анализа</a:t>
            </a:r>
          </a:p>
          <a:p>
            <a:pPr algn="ctr"/>
            <a:endParaRPr lang="ru-RU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Комплексонометрический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метод.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реакции образования прочных, хорошо растворимых в воде внутрикомплексных соединений ионов металлов с аминополикарбоновыми кислотами. Использовали при определении жесткости воды.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Окислительно-восстановительный метод.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Перманганатометрия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Использовали для определения окисляемости талой воды. Под окисляемостью воды понимают способность веществ, содержащихся в воде, реагировать с окислителем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143931" cy="607223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Титриметрические</a:t>
            </a: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методы анализа</a:t>
            </a:r>
          </a:p>
          <a:p>
            <a:pPr algn="ctr"/>
            <a:endParaRPr lang="ru-RU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Комплексонометрический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метод.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реакции образования прочных, хорошо растворимых в воде внутрикомплексных соединений ионов металлов с аминополикарбоновыми кислотами. Использовали при определении жесткости воды.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Окислительно-восстановительный метод.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Перманганатометрия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Использовали для определения окисляемости талой воды. Под окисляемостью воды понимают способность веществ, содержащихся в воде, реагировать с окислителем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8008" y="2875804"/>
            <a:ext cx="4655724" cy="26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42852"/>
            <a:ext cx="92354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Экспериментальное определение химического состава талой воды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805528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своем исследовании мы определили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следующие показатели: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сткости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талой воды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сульфат-ионов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хлорид-ионов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Щелочность талой воды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Окисляемость талой воды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Содержание катионов кальция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Содержание катионов магния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анализа взяты 2 пробы: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Проба 1 – талая вода возле проезжей части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Проба 2  - талая вода на детской площадке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78190"/>
            <a:ext cx="5805264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78025"/>
            <a:ext cx="831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к работе. Фильтрование образца талой воды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852"/>
            <a:ext cx="9235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Жесткость талой воды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285992"/>
          <a:ext cx="4786346" cy="2522042"/>
        </p:xfrm>
        <a:graphic>
          <a:graphicData uri="http://schemas.openxmlformats.org/drawingml/2006/table">
            <a:tbl>
              <a:tblPr/>
              <a:tblGrid>
                <a:gridCol w="1389410"/>
                <a:gridCol w="1698468"/>
                <a:gridCol w="1698468"/>
              </a:tblGrid>
              <a:tr h="2948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Проба 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Проба 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трилона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Б), мл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V(пробы), мл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Жесткость,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мг-экв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4" name="Picture 4" descr="https://pp.userapi.com/c845124/v845124073/26cdc/WmRc0pnt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273" y="1428736"/>
            <a:ext cx="3268287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9947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614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Энергетика и экология</dc:title>
  <dc:creator>Андрей</dc:creator>
  <cp:lastModifiedBy>Рина</cp:lastModifiedBy>
  <cp:revision>38</cp:revision>
  <dcterms:created xsi:type="dcterms:W3CDTF">2017-12-05T15:53:43Z</dcterms:created>
  <dcterms:modified xsi:type="dcterms:W3CDTF">2018-04-17T09:45:51Z</dcterms:modified>
</cp:coreProperties>
</file>